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3"/>
  </p:sldMasterIdLst>
  <p:notesMasterIdLst>
    <p:notesMasterId r:id="rId24"/>
  </p:notesMasterIdLst>
  <p:sldIdLst>
    <p:sldId id="256" r:id="rId4"/>
    <p:sldId id="258" r:id="rId5"/>
    <p:sldId id="260" r:id="rId6"/>
    <p:sldId id="266" r:id="rId7"/>
    <p:sldId id="265" r:id="rId8"/>
    <p:sldId id="261" r:id="rId9"/>
    <p:sldId id="262" r:id="rId10"/>
    <p:sldId id="263" r:id="rId11"/>
    <p:sldId id="264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anose="0207040306080B0302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anose="0207040306080B0302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anose="0207040306080B0302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anose="0207040306080B0302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fornian FB" panose="0207040306080B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fornian FB" panose="0207040306080B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fornian FB" panose="0207040306080B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fornian FB" panose="0207040306080B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fornian FB" panose="0207040306080B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8B94A-620F-4C4F-8C34-A329EDBDAD9B}" v="28" dt="2018-11-12T18:10:16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8" autoAdjust="0"/>
    <p:restoredTop sz="94660"/>
  </p:normalViewPr>
  <p:slideViewPr>
    <p:cSldViewPr>
      <p:cViewPr varScale="1">
        <p:scale>
          <a:sx n="101" d="100"/>
          <a:sy n="101" d="100"/>
        </p:scale>
        <p:origin x="3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574A0C-5589-4CD5-A98B-82DE4C07D5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DC988-1284-49BA-B6E0-3C742C52D4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6B09616-CAE2-469F-8468-A38A5ED354AE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7879AE-6852-4AF4-9E32-CE4FB4E649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8C7019-AB53-419E-8D12-BCAB1838D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C7619-D9D6-4BBC-A5FD-CBFF024D67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2B8AB-265B-4FD6-847B-C72717AB7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452863-773B-4818-BFB2-6CCB4B8B80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EB047D7-59A7-4EC0-8ECE-A49844A9F3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4AB7D54-58A6-487E-BE27-65F7E6198E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B735180-3CCA-4E9F-B58A-6537AFD6F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4AA6B772-AAE1-49DC-9FB4-9EFAA15EDF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7F1DA92-A301-492C-B059-E06E0E8EDC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6D5B4AC-10D6-450E-A60E-BFE900CE00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0B9F175-D450-47BD-BAFD-FF08D1D50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D554F4A9-AB20-4FF9-9CA5-D3B0C7C8137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7B121CB-28B0-4799-BBDC-4BA4DC9891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EEC78F9-D335-401E-8402-38B62BA104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233A74C-4048-42AC-B1A1-EDCBA19BE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209EBCB8-8548-437F-A295-81A3327D059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4469B56A-FE3D-4DD4-80A6-3D1B3EC073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6DE3CA18-99D2-4E8C-954D-6A908E151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9C7D5BD8-BA07-4D39-9B71-68D39808E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9F2CFAC1-4C1E-4F55-B3B4-C763EA6CA1C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BC94B24-0BD0-4609-8052-10998DC93F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B1CAF9E-E10C-42A2-9EA8-9E59B9745F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BD774DB-E6F5-4D60-8C3E-5B9C96234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DE773725-C9E2-4810-B369-54495D8D68E4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041D5CF0-0B8B-4E50-9C25-B8BAB0CFF9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5AF302F6-A7A1-43FC-BB5F-628B0C784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565C6D0-F15E-4564-8BDF-5F2D5D71C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7B9A80B4-31B5-41A2-8A68-146267CC9861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156628C-7EF7-49A3-9387-1B15EFD3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FAE10493-6081-4C3F-AF11-F94739BC4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1D03279-7F37-492D-B706-48DB1BC5B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17644DB7-1034-4F04-918C-3FE0966620D3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60046F5-B768-4A3E-A0A3-D6C3297E7F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059EA8A6-5752-4CDC-9F22-4F1C802850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AA499CA9-8CC8-45A8-8BDA-257525B45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7893D447-F7DD-49CF-A056-B71B34D69133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AFD50A1A-613F-4FEA-93CC-4FC56F4B72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3604DBB4-EEDA-455D-8D4D-7B7367D75C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872B66A-360E-4FC8-875D-690463BFA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7915E0A5-139D-4AC3-AB8F-842034C694D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187EEFD-BE1B-46E8-A896-DE07917B06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72FDB07-AC56-462D-BE27-E6C92F631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1204364B-5995-4842-9721-FA9C8C11C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A64874DD-3891-4C54-A70F-1BD8AEDEEC79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3E416CD8-207B-4E37-AB30-ACCF1DD0C6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CE89D43E-97E1-4872-BBF1-E415948944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B4CAC413-5630-4835-8E4C-04F1BB79C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817BAE1C-2FEA-4492-B3A9-BBC37500A4C6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C23C2DA-9DD6-4328-ADBD-B9C70995A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18D8ADE-029A-4596-B30E-7D0BDAACF8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431A0FD-BD1D-4950-87BB-AEEF48438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C3E7B969-8A92-49C8-AE3E-BC3CE3369DF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34C0D51-F884-400A-9FA4-81AE6D1F2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A161388B-BB0D-4AF7-AB74-05B36B2359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A1834C9-BCA5-4A96-9272-E2A7FB28F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2CA65110-0791-4935-BA7B-F5A471DAB6B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A187901-478D-4752-8094-EB898AFA88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AB6A170C-1B4E-4DD6-8889-5AA174018C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D3C2555-BC86-41D4-866E-25BA5C0E1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EE4F51D5-409D-4B40-9078-FE05EA638E3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4D20B2A-7505-4939-809C-6DD18DB9A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6BD9460-A5EE-4BF0-A93E-AB993AF0B2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9AFE3D8-F772-43D4-A119-A9EEE835B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22EC46E0-C67E-4719-8B62-E7B037CC206C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9E99CF20-B69D-4015-AC28-D2BD01BAB0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807C24A-0C74-4D74-8FB6-F8FEC0AA43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9C2E905D-2DBA-421A-A3FC-9388158B4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3DECD42B-246F-4CF8-BC03-729B1EAF5EF2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13E3144-4D01-4F8E-BB0A-E6CCCF7144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A44A6049-2878-4DD3-8447-A1B8916843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3D5EC99-0A78-4989-AC22-C0648885D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C2C19C6D-89C1-47FD-9E80-B1E2B377B10C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EF483F5-6BB9-4A2B-96BC-CA24F48FD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6DBAE9D-B85E-409E-AF5C-2CDFE2D6A4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618A957-A289-465B-A8E6-70D611EC2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D6F8DC8D-EFC9-4A70-AFB7-3107D2FAEFA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4BD1429-5F85-4E43-8F22-9B11A7D5D7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6D6A3B9-01A1-40E2-A991-834D1AFA1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E4DC922-559D-4E99-A44F-D595D56B6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6CCBC77F-85FD-465A-914C-2BBA7A2FB29D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95A58BB-4698-4D91-B3A7-78CE20F85C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8917171-55DE-4CE1-B9D7-4A3342009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CDD92ED-54F8-4FE5-B86B-D6E9D9DCE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fld id="{1E7ED250-ADB2-42D3-8353-237797DF9FB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FF19E5E-1AE1-485E-8FCA-4F05C461C51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4E3F126-50DC-4A61-8F05-D381923065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6F9EE58-7EB3-49D3-8742-263CE0EE68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B8956B9C-801C-482C-86CA-F848DAD0A2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25224054-053F-4279-9BCD-BD6891DDDD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0FD0E19A-C207-4286-92FE-2E62C9A48B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15FB30C0-2190-455F-AF64-97720F73B6E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EA187899-E3D8-4030-BC7A-F5D01AB625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E80DBD05-AAAF-48FA-B0FA-861AE130B4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86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7DA9A10-D818-42C0-AB8F-613BC9ED6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3E33276-F5FD-4D31-ACD6-6767FEC63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B2ED8E6-7B83-4F22-8CA6-64FD44C81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2973E-A2BB-4493-AC99-9C59C8595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81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B9A224F-5155-4978-B88E-C7BC11857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532D0B7-6F7F-44E4-ACC5-1994C1FB5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05E59C8-8800-47E6-996B-704819885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CACA8-9A85-45BE-AB10-57DB416A3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4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3E08CAE-6501-4F8D-9DEE-B5C3E6C9D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F2EE661-782F-4A8D-8238-1857A61DA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01E4FC0-BFAF-49DE-92C8-F07F5AA7F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099EE-6E3D-4F92-86AF-E24B52738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03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E55648-CC21-4A4A-A977-10258A298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BD7DF9F-3C5B-42CF-AD8B-6AF72349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8FD690-2B3A-4A5C-B064-E0A158836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C92BC-26B1-4D1D-B871-78B51F4B1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97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BA805DF-528E-4C0D-8125-4F6130933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2085571-35BB-4433-9C1B-A3E386E93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2CF205C-C745-445C-996D-A1BC68C79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51C4C-6864-40B8-8F23-A668E9F01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1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AA7E4C8-6BB8-4058-BFED-534A8569F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535ED9C-A92F-4D90-9025-21D447D6E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AA2F53A-461D-433F-892D-CD8895DAF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73C40-A24A-4389-96D3-83C1C629B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59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B5F8BE7-BEB0-400C-85E8-460233687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17F0C89-5CAF-4364-8C2A-CA06472E9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0B56B2B-42BE-4CEE-BC29-48A070B6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47A01-BC94-480F-B014-5815CC078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48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58BC022-3679-40AD-9C07-79B5688F2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8FF45DE-9569-4852-A58D-0DDB4A0D9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15BAF67-C601-4324-A5CA-CFD58327E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113C0-2E66-4714-9812-B3BA72A4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6693E77-BA60-4671-A614-E2133CA2C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31FB86-F7DE-4638-B334-9F9B91A96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1C9ECDA-60D8-4A9D-BB93-565024B57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B5660-949D-44F7-8D34-382238D94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23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E2E06D1-0F24-4585-B44C-6D34EFF87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30EDCE4-B944-40DF-B442-0E4E98D92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CBBC158-DB6C-4B4D-A1DC-005C411E5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3AC32-4B6B-4DA8-9AC2-898B95C4A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26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503189C-D1A9-4A73-A313-5A6EE1C3F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991837A-C3CC-4F23-9B7E-0DDF8536F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D4FE6C3-2CCA-4F3D-9097-1A21B910C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92E57-67DA-487A-8E2E-9F13CD6FB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55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62D5231-A9FD-4012-B9C0-8861951D0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7CBC47C-D681-4259-92F1-743CFBA5F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6B3B8C4-9210-47B9-B158-BD65DA73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4CF9B-6B7B-4072-AEE0-5B65EE378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66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F51D049-E190-438A-894F-FD4D58F4B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8B3264B-84CE-4B06-B1AE-4B2A488CD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113BEFD-2C71-4D32-AFFD-4B5357B26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35A4F-1A6E-4723-8FEF-9A7D4D9D8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64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FE6B038-DFC2-4A39-BE25-993E3F683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7CDB702-6D3D-481E-8B47-C5DAC9EE8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FF60120-C303-43A5-AA24-75503B0AF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1377F-AF43-4986-92FE-88936B1CA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76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6A50FCC-9219-4816-9BE4-83FC382F3E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7651" name="Rectangle 3">
              <a:extLst>
                <a:ext uri="{FF2B5EF4-FFF2-40B4-BE49-F238E27FC236}">
                  <a16:creationId xmlns:a16="http://schemas.microsoft.com/office/drawing/2014/main" id="{62292FEA-9831-4A01-B3AB-6055F7AB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30803A00-030C-4AF5-859C-5ED1B22B0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7653" name="Rectangle 5">
                <a:extLst>
                  <a:ext uri="{FF2B5EF4-FFF2-40B4-BE49-F238E27FC236}">
                    <a16:creationId xmlns:a16="http://schemas.microsoft.com/office/drawing/2014/main" id="{545BCBE9-6019-4EAA-BD93-FB45E91D3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7654" name="Line 6">
                <a:extLst>
                  <a:ext uri="{FF2B5EF4-FFF2-40B4-BE49-F238E27FC236}">
                    <a16:creationId xmlns:a16="http://schemas.microsoft.com/office/drawing/2014/main" id="{9677244C-1F0E-4439-AF8E-15061633E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0EC89E7F-0F41-40DA-B96B-D1AC7CB7D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2BE48A30-7707-442C-B0F1-900EDC7B1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7587EDF6-B130-432B-B494-A4BECB15C7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1E18F282-250A-4D1B-8B73-C4E33EA5AD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F0F2BDFB-E38F-4B07-AA87-92DD4376DF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3A1D42D-BCEA-4783-AB61-10C295E78F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F69DE3EA-4644-4D05-AA26-6CC3D0C36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fornian FB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fornian FB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fornian FB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fornian FB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fornian FB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fornian FB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fornian FB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fornian FB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188F3A0-68D3-496D-B3D5-6E4172A2CF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733800"/>
            <a:ext cx="6629400" cy="2209800"/>
          </a:xfrm>
        </p:spPr>
        <p:txBody>
          <a:bodyPr/>
          <a:lstStyle/>
          <a:p>
            <a:pPr algn="ctr" eaLnBrk="1" hangingPunct="1"/>
            <a:r>
              <a:rPr lang="en-US" altLang="en-US" sz="5000" b="1"/>
              <a:t>Photosynthesis </a:t>
            </a:r>
            <a:br>
              <a:rPr lang="en-US" altLang="en-US" sz="5000" b="1"/>
            </a:br>
            <a:r>
              <a:rPr lang="en-US" altLang="en-US" sz="5000">
                <a:latin typeface="Georgia" panose="02040502050405020303" pitchFamily="18" charset="0"/>
              </a:rPr>
              <a:t>&amp;</a:t>
            </a:r>
            <a:br>
              <a:rPr lang="en-US" altLang="en-US" sz="5000" b="1"/>
            </a:br>
            <a:r>
              <a:rPr lang="en-US" altLang="en-US" sz="5000" b="1"/>
              <a:t>Cell Respiration</a:t>
            </a:r>
            <a:r>
              <a:rPr lang="en-US" altLang="en-US" sz="4400"/>
              <a:t> </a:t>
            </a:r>
          </a:p>
        </p:txBody>
      </p:sp>
      <p:pic>
        <p:nvPicPr>
          <p:cNvPr id="3075" name="Picture 9" descr="MPj04385900000[1]">
            <a:extLst>
              <a:ext uri="{FF2B5EF4-FFF2-40B4-BE49-F238E27FC236}">
                <a16:creationId xmlns:a16="http://schemas.microsoft.com/office/drawing/2014/main" id="{9CBEAC20-606B-42B9-8484-80FD334A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39624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91209B5-9125-4E41-9D50-475BBBE6E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Cell Respiration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F875A5A-4B66-4235-90B9-9A010502A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/>
              <a:t>Cell</a:t>
            </a:r>
            <a:r>
              <a:rPr lang="en-US" altLang="en-US"/>
              <a:t> </a:t>
            </a:r>
            <a:r>
              <a:rPr lang="en-US" altLang="en-US" u="sng"/>
              <a:t>respiration</a:t>
            </a:r>
            <a:r>
              <a:rPr lang="en-US" altLang="en-US"/>
              <a:t> is the process where plants and animals take glucose, made from photosynthesis, and use it to make </a:t>
            </a:r>
            <a:r>
              <a:rPr lang="en-US" altLang="en-US" u="sng"/>
              <a:t>energy</a:t>
            </a:r>
            <a:r>
              <a:rPr lang="en-US" altLang="en-US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During cell respiration, animals eat </a:t>
            </a:r>
            <a:r>
              <a:rPr lang="en-US" altLang="en-US" u="sng"/>
              <a:t>plants</a:t>
            </a:r>
            <a:r>
              <a:rPr lang="en-US" altLang="en-US"/>
              <a:t> or other </a:t>
            </a:r>
            <a:r>
              <a:rPr lang="en-US" altLang="en-US" u="sng"/>
              <a:t>animals</a:t>
            </a:r>
            <a:r>
              <a:rPr lang="en-US" altLang="en-US"/>
              <a:t> to get glucose.  They use the glucose and oxygen to make </a:t>
            </a:r>
            <a:r>
              <a:rPr lang="en-US" altLang="en-US" u="sng"/>
              <a:t>ATP</a:t>
            </a:r>
            <a:r>
              <a:rPr lang="en-US" altLang="en-US"/>
              <a:t> (energy), </a:t>
            </a:r>
            <a:r>
              <a:rPr lang="en-US" altLang="en-US" u="sng"/>
              <a:t>water</a:t>
            </a:r>
            <a:r>
              <a:rPr lang="en-US" altLang="en-US"/>
              <a:t> and </a:t>
            </a:r>
            <a:r>
              <a:rPr lang="en-US" altLang="en-US" u="sng"/>
              <a:t>carbon</a:t>
            </a:r>
            <a:r>
              <a:rPr lang="en-US" altLang="en-US"/>
              <a:t> </a:t>
            </a:r>
            <a:r>
              <a:rPr lang="en-US" altLang="en-US" u="sng"/>
              <a:t>dioxide</a:t>
            </a:r>
            <a:r>
              <a:rPr lang="en-US" altLang="en-US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</a:t>
            </a:r>
            <a:r>
              <a:rPr lang="en-US" altLang="en-US" u="sng"/>
              <a:t>ATP</a:t>
            </a:r>
            <a:r>
              <a:rPr lang="en-US" altLang="en-US"/>
              <a:t> that is produced provides plants and animals with the energy needed to survive.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E19B3CC-ED23-405E-A213-2F9C3D619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Equation for Cell Respiration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9D28D4A-F738-428B-9AD8-058EC0E8C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The equation for cell respiration is: </a:t>
            </a:r>
          </a:p>
          <a:p>
            <a:pPr eaLnBrk="1" hangingPunct="1"/>
            <a:endParaRPr lang="en-US" altLang="en-US" sz="1900" dirty="0"/>
          </a:p>
          <a:p>
            <a:pPr eaLnBrk="1" hangingPunct="1"/>
            <a:endParaRPr lang="en-US" altLang="en-US" sz="1800" dirty="0"/>
          </a:p>
          <a:p>
            <a:pPr eaLnBrk="1" hangingPunct="1">
              <a:buNone/>
            </a:pPr>
            <a:r>
              <a:rPr lang="en-US" altLang="en-US" sz="3600" dirty="0"/>
              <a:t>C</a:t>
            </a:r>
            <a:r>
              <a:rPr lang="en-US" altLang="en-US" sz="2000" dirty="0"/>
              <a:t>6</a:t>
            </a:r>
            <a:r>
              <a:rPr lang="en-US" altLang="en-US" sz="3600" dirty="0"/>
              <a:t>H</a:t>
            </a:r>
            <a:r>
              <a:rPr lang="en-US" altLang="en-US" sz="2000" dirty="0"/>
              <a:t>12</a:t>
            </a:r>
            <a:r>
              <a:rPr lang="en-US" altLang="en-US" sz="3600" dirty="0"/>
              <a:t>O</a:t>
            </a:r>
            <a:r>
              <a:rPr lang="en-US" altLang="en-US" sz="2000" dirty="0"/>
              <a:t>6</a:t>
            </a:r>
            <a:r>
              <a:rPr lang="en-US" altLang="en-US" sz="3600" dirty="0"/>
              <a:t>  +  6O</a:t>
            </a:r>
            <a:r>
              <a:rPr lang="en-US" altLang="en-US" sz="2000" dirty="0"/>
              <a:t>2</a:t>
            </a:r>
            <a:r>
              <a:rPr lang="en-US" altLang="en-US" sz="3600" dirty="0"/>
              <a:t> 		6CO</a:t>
            </a:r>
            <a:r>
              <a:rPr lang="en-US" altLang="en-US" sz="2000" dirty="0"/>
              <a:t>2</a:t>
            </a:r>
            <a:r>
              <a:rPr lang="en-US" altLang="en-US" sz="3600" dirty="0"/>
              <a:t> + 6H</a:t>
            </a:r>
            <a:r>
              <a:rPr lang="en-US" altLang="en-US" sz="2000" dirty="0"/>
              <a:t>2</a:t>
            </a:r>
            <a:r>
              <a:rPr lang="en-US" altLang="en-US" sz="3600" dirty="0"/>
              <a:t>O + ATP</a:t>
            </a:r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200" dirty="0"/>
              <a:t>Glucose and oxygen are called </a:t>
            </a:r>
            <a:r>
              <a:rPr lang="en-US" altLang="en-US" sz="2200" u="sng" dirty="0"/>
              <a:t>reactants</a:t>
            </a:r>
            <a:r>
              <a:rPr lang="en-US" altLang="en-US" sz="2200" dirty="0"/>
              <a:t> because they both are necessary for cell respiration to occur. </a:t>
            </a:r>
          </a:p>
          <a:p>
            <a:pPr eaLnBrk="1" hangingPunct="1"/>
            <a:r>
              <a:rPr lang="en-US" altLang="en-US" sz="2200" dirty="0"/>
              <a:t>Carbon dioxide, water and ATP are all </a:t>
            </a:r>
            <a:r>
              <a:rPr lang="en-US" altLang="en-US" sz="2200" u="sng" dirty="0"/>
              <a:t>products</a:t>
            </a:r>
            <a:r>
              <a:rPr lang="en-US" altLang="en-US" sz="2200" dirty="0"/>
              <a:t> because they are produced from cell respiration.</a:t>
            </a:r>
            <a:r>
              <a:rPr lang="en-US" altLang="en-US" sz="2000" dirty="0"/>
              <a:t> 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5364" name="AutoShape 5">
            <a:extLst>
              <a:ext uri="{FF2B5EF4-FFF2-40B4-BE49-F238E27FC236}">
                <a16:creationId xmlns:a16="http://schemas.microsoft.com/office/drawing/2014/main" id="{5754D605-458C-4B85-8C13-E6DF677BE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971800"/>
            <a:ext cx="1600200" cy="409575"/>
          </a:xfrm>
          <a:prstGeom prst="rightArrow">
            <a:avLst>
              <a:gd name="adj1" fmla="val 50000"/>
              <a:gd name="adj2" fmla="val 976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52A6E2DA-9D96-4671-8FD9-9FA6807F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29000"/>
            <a:ext cx="1447800" cy="37623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glucose</a:t>
            </a:r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17DC430D-54B1-48CB-8AED-F694AB1B0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29000"/>
            <a:ext cx="1066800" cy="37623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oxygen</a:t>
            </a:r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AAFEAE69-BDD7-4636-8EA3-058A4EB8F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429000"/>
            <a:ext cx="1143000" cy="78898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carbon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/>
              <a:t>dioxide</a:t>
            </a:r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0101F160-6CF7-459C-864F-EE7D96142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29000"/>
            <a:ext cx="990600" cy="37623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water</a:t>
            </a:r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E4AB497B-8775-4C1E-805B-AA4C7385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429000"/>
            <a:ext cx="990600" cy="37623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5864C8F-708C-49C0-AE36-A66C6ED65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 b="1" i="1">
                <a:solidFill>
                  <a:schemeClr val="hlink"/>
                </a:solidFill>
              </a:rPr>
              <a:t>Remember This!!!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A97D360-2F9D-42B6-8DF7-E5183141E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 sz="3200" i="1"/>
              <a:t>Glucose (C</a:t>
            </a:r>
            <a:r>
              <a:rPr lang="en-US" altLang="en-US" sz="2200" i="1"/>
              <a:t>6</a:t>
            </a:r>
            <a:r>
              <a:rPr lang="en-US" altLang="en-US" sz="3200" i="1"/>
              <a:t>H</a:t>
            </a:r>
            <a:r>
              <a:rPr lang="en-US" altLang="en-US" sz="2200" i="1"/>
              <a:t>12</a:t>
            </a:r>
            <a:r>
              <a:rPr lang="en-US" altLang="en-US" sz="3200" i="1"/>
              <a:t>O</a:t>
            </a:r>
            <a:r>
              <a:rPr lang="en-US" altLang="en-US" sz="2200" i="1"/>
              <a:t>2</a:t>
            </a:r>
            <a:r>
              <a:rPr lang="en-US" altLang="en-US" sz="3200" i="1"/>
              <a:t>) </a:t>
            </a:r>
            <a:r>
              <a:rPr lang="en-US" altLang="en-US" sz="3200" i="1">
                <a:latin typeface="Georgia" panose="02040502050405020303" pitchFamily="18" charset="0"/>
              </a:rPr>
              <a:t>&amp; </a:t>
            </a:r>
            <a:r>
              <a:rPr lang="en-US" altLang="en-US" sz="3200" i="1"/>
              <a:t>oxygen (O</a:t>
            </a:r>
            <a:r>
              <a:rPr lang="en-US" altLang="en-US" sz="2200" i="1"/>
              <a:t>2</a:t>
            </a:r>
            <a:r>
              <a:rPr lang="en-US" altLang="en-US" sz="3200" i="1"/>
              <a:t>) are reactants for cell respiration (they are required).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i="1"/>
          </a:p>
          <a:p>
            <a:pPr eaLnBrk="1" hangingPunct="1"/>
            <a:r>
              <a:rPr lang="en-US" altLang="en-US" sz="3200" i="1"/>
              <a:t>Carbon dioxide (CO</a:t>
            </a:r>
            <a:r>
              <a:rPr lang="en-US" altLang="en-US" sz="2200" i="1"/>
              <a:t>2</a:t>
            </a:r>
            <a:r>
              <a:rPr lang="en-US" altLang="en-US" sz="3200" i="1"/>
              <a:t>), water (H</a:t>
            </a:r>
            <a:r>
              <a:rPr lang="en-US" altLang="en-US" sz="2200" i="1"/>
              <a:t>2</a:t>
            </a:r>
            <a:r>
              <a:rPr lang="en-US" altLang="en-US" sz="3200" i="1"/>
              <a:t>O) </a:t>
            </a:r>
            <a:r>
              <a:rPr lang="en-US" altLang="en-US" sz="3200" i="1">
                <a:latin typeface="Georgia" panose="02040502050405020303" pitchFamily="18" charset="0"/>
              </a:rPr>
              <a:t>&amp;</a:t>
            </a:r>
            <a:r>
              <a:rPr lang="en-US" altLang="en-US" sz="3200" i="1"/>
              <a:t> ATP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i="1"/>
              <a:t>	are products for cell respiration (they are made).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11EA69A-0EFC-445E-BF99-5EBF40CE6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>
                <a:solidFill>
                  <a:schemeClr val="hlink"/>
                </a:solidFill>
              </a:rPr>
              <a:t>Where Does Cell Respiration Occur?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196501F-0240-4A63-A94F-A7069BD1CA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7772400" cy="4530725"/>
          </a:xfrm>
        </p:spPr>
        <p:txBody>
          <a:bodyPr/>
          <a:lstStyle/>
          <a:p>
            <a:pPr eaLnBrk="1" hangingPunct="1"/>
            <a:r>
              <a:rPr lang="en-US" altLang="en-US" sz="2400" u="sng"/>
              <a:t>Plants</a:t>
            </a:r>
            <a:r>
              <a:rPr lang="en-US" altLang="en-US" sz="2400"/>
              <a:t> and </a:t>
            </a:r>
            <a:r>
              <a:rPr lang="en-US" altLang="en-US" sz="2400" u="sng"/>
              <a:t>animals</a:t>
            </a:r>
            <a:r>
              <a:rPr lang="en-US" altLang="en-US" sz="2400"/>
              <a:t> go through cell respiration.</a:t>
            </a:r>
          </a:p>
          <a:p>
            <a:pPr eaLnBrk="1" hangingPunct="1"/>
            <a:r>
              <a:rPr lang="en-US" altLang="en-US" sz="2400"/>
              <a:t>Cell respiration takes place in the </a:t>
            </a:r>
            <a:r>
              <a:rPr lang="en-US" altLang="en-US" sz="2400" u="sng"/>
              <a:t>mitochondria</a:t>
            </a:r>
            <a:r>
              <a:rPr lang="en-US" altLang="en-US" sz="2400"/>
              <a:t> found within a plant and animal cell. </a:t>
            </a:r>
          </a:p>
        </p:txBody>
      </p:sp>
      <p:pic>
        <p:nvPicPr>
          <p:cNvPr id="17412" name="Picture 4" descr="plantcell1">
            <a:extLst>
              <a:ext uri="{FF2B5EF4-FFF2-40B4-BE49-F238E27FC236}">
                <a16:creationId xmlns:a16="http://schemas.microsoft.com/office/drawing/2014/main" id="{3FB35375-D5C2-4CE1-B136-C5B9B2ECD08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962400"/>
            <a:ext cx="3124200" cy="2895600"/>
          </a:xfrm>
          <a:noFill/>
        </p:spPr>
      </p:pic>
      <p:pic>
        <p:nvPicPr>
          <p:cNvPr id="17413" name="Picture 12" descr="animalcell">
            <a:extLst>
              <a:ext uri="{FF2B5EF4-FFF2-40B4-BE49-F238E27FC236}">
                <a16:creationId xmlns:a16="http://schemas.microsoft.com/office/drawing/2014/main" id="{53B0783F-AF99-4936-A15B-485FE8DDD8F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962400"/>
            <a:ext cx="3124200" cy="2895600"/>
          </a:xfrm>
          <a:noFill/>
        </p:spPr>
      </p:pic>
      <p:sp>
        <p:nvSpPr>
          <p:cNvPr id="17414" name="Text Box 14">
            <a:extLst>
              <a:ext uri="{FF2B5EF4-FFF2-40B4-BE49-F238E27FC236}">
                <a16:creationId xmlns:a16="http://schemas.microsoft.com/office/drawing/2014/main" id="{2BB4D444-83E2-400E-AE79-D338A145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953000"/>
            <a:ext cx="1905000" cy="4365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mitochondria</a:t>
            </a:r>
          </a:p>
        </p:txBody>
      </p:sp>
      <p:sp>
        <p:nvSpPr>
          <p:cNvPr id="17415" name="AutoShape 16">
            <a:extLst>
              <a:ext uri="{FF2B5EF4-FFF2-40B4-BE49-F238E27FC236}">
                <a16:creationId xmlns:a16="http://schemas.microsoft.com/office/drawing/2014/main" id="{509840EE-61B5-4225-A970-B632B577851F}"/>
              </a:ext>
            </a:extLst>
          </p:cNvPr>
          <p:cNvSpPr>
            <a:spLocks noChangeArrowheads="1"/>
          </p:cNvSpPr>
          <p:nvPr/>
        </p:nvSpPr>
        <p:spPr bwMode="auto">
          <a:xfrm rot="1530101">
            <a:off x="3030538" y="4795838"/>
            <a:ext cx="914400" cy="452437"/>
          </a:xfrm>
          <a:prstGeom prst="rightArrow">
            <a:avLst>
              <a:gd name="adj1" fmla="val 50000"/>
              <a:gd name="adj2" fmla="val 5052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AutoShape 17">
            <a:extLst>
              <a:ext uri="{FF2B5EF4-FFF2-40B4-BE49-F238E27FC236}">
                <a16:creationId xmlns:a16="http://schemas.microsoft.com/office/drawing/2014/main" id="{32EBD10E-A4F5-43C9-BFCE-FF3F95CB0AC9}"/>
              </a:ext>
            </a:extLst>
          </p:cNvPr>
          <p:cNvSpPr>
            <a:spLocks noChangeArrowheads="1"/>
          </p:cNvSpPr>
          <p:nvPr/>
        </p:nvSpPr>
        <p:spPr bwMode="auto">
          <a:xfrm rot="10137447">
            <a:off x="5700713" y="4800600"/>
            <a:ext cx="1641475" cy="452438"/>
          </a:xfrm>
          <a:prstGeom prst="rightArrow">
            <a:avLst>
              <a:gd name="adj1" fmla="val 50000"/>
              <a:gd name="adj2" fmla="val 96866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11">
            <a:extLst>
              <a:ext uri="{FF2B5EF4-FFF2-40B4-BE49-F238E27FC236}">
                <a16:creationId xmlns:a16="http://schemas.microsoft.com/office/drawing/2014/main" id="{17CBE5FE-B97B-4EA5-8291-BF1449AF0EC7}"/>
              </a:ext>
            </a:extLst>
          </p:cNvPr>
          <p:cNvSpPr>
            <a:spLocks/>
          </p:cNvSpPr>
          <p:nvPr/>
        </p:nvSpPr>
        <p:spPr bwMode="auto">
          <a:xfrm rot="-5400000">
            <a:off x="2133600" y="2514600"/>
            <a:ext cx="457200" cy="2743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1">
            <a:extLst>
              <a:ext uri="{FF2B5EF4-FFF2-40B4-BE49-F238E27FC236}">
                <a16:creationId xmlns:a16="http://schemas.microsoft.com/office/drawing/2014/main" id="{F448A4BC-58D5-4545-9D8F-B5BD538A5E4D}"/>
              </a:ext>
            </a:extLst>
          </p:cNvPr>
          <p:cNvSpPr>
            <a:spLocks/>
          </p:cNvSpPr>
          <p:nvPr/>
        </p:nvSpPr>
        <p:spPr bwMode="auto">
          <a:xfrm rot="-5400000">
            <a:off x="7162800" y="2514600"/>
            <a:ext cx="457200" cy="2743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Text Box 14">
            <a:extLst>
              <a:ext uri="{FF2B5EF4-FFF2-40B4-BE49-F238E27FC236}">
                <a16:creationId xmlns:a16="http://schemas.microsoft.com/office/drawing/2014/main" id="{49E75500-D45B-4962-9EF9-F34669130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1752600" cy="4365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/>
              <a:t>plant cell</a:t>
            </a:r>
          </a:p>
        </p:txBody>
      </p:sp>
      <p:sp>
        <p:nvSpPr>
          <p:cNvPr id="17420" name="Text Box 14">
            <a:extLst>
              <a:ext uri="{FF2B5EF4-FFF2-40B4-BE49-F238E27FC236}">
                <a16:creationId xmlns:a16="http://schemas.microsoft.com/office/drawing/2014/main" id="{295505EE-E2BA-4B9B-8B87-D1DB36AA3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00400"/>
            <a:ext cx="1752600" cy="436563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/>
              <a:t>animal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FA3DA12-845C-4F2A-8927-5A70DE876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Cell Respiration Review</a:t>
            </a:r>
          </a:p>
        </p:txBody>
      </p:sp>
      <p:graphicFrame>
        <p:nvGraphicFramePr>
          <p:cNvPr id="18463" name="Group 31">
            <a:extLst>
              <a:ext uri="{FF2B5EF4-FFF2-40B4-BE49-F238E27FC236}">
                <a16:creationId xmlns:a16="http://schemas.microsoft.com/office/drawing/2014/main" id="{8CD15AFC-3032-414D-BDC5-87B06B2ED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630888"/>
              </p:ext>
            </p:extLst>
          </p:nvPr>
        </p:nvGraphicFramePr>
        <p:xfrm>
          <a:off x="914400" y="1331913"/>
          <a:ext cx="7772400" cy="5175504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10007534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002281980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55719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What is the purpose?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To make ATP (energy)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42674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Who does it?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Producers (plants) &amp;  Consumers (animals)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8533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Where does it occur?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In the mitochondria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7366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What are the reactants?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Glucose (C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6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H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12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6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)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&amp;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 oxygen (O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923268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What are the products?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Carbon dioxide (CO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), water (H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O)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&amp;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 ATP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(energy)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232785"/>
                  </a:ext>
                </a:extLst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What is the chemical conversion?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Chemical energy in glucose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  <a:sym typeface="Wingdings" panose="05000000000000000000" pitchFamily="2" charset="2"/>
                        </a:rPr>
                        <a:t> chemical energy in ATP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1816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676BF06-7BDF-4EE3-8CAF-C793AC353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500" b="1" i="1">
                <a:solidFill>
                  <a:schemeClr val="hlink"/>
                </a:solidFill>
              </a:rPr>
              <a:t>Remember This!!!</a:t>
            </a:r>
            <a:endParaRPr lang="en-US" altLang="en-US" sz="55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20D5A2D-6AFF-4B23-BC7C-51A964CDA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dirty="0"/>
              <a:t>Respiration releases the stored energy in glucose as ATP. ATP can then be used in the cell. </a:t>
            </a:r>
          </a:p>
          <a:p>
            <a:pPr eaLnBrk="1" hangingPunct="1"/>
            <a:endParaRPr lang="en-US" altLang="en-US" sz="3200" b="1" i="1" dirty="0"/>
          </a:p>
          <a:p>
            <a:pPr eaLnBrk="1" hangingPunct="1"/>
            <a:r>
              <a:rPr lang="en-US" altLang="en-US" sz="3200" b="1" i="1" dirty="0"/>
              <a:t>Respiration always takes place in the mitochondria.  </a:t>
            </a:r>
          </a:p>
          <a:p>
            <a:pPr eaLnBrk="1" hangingPunct="1"/>
            <a:endParaRPr lang="en-US" altLang="en-US" sz="3200" b="1" i="1" dirty="0"/>
          </a:p>
          <a:p>
            <a:pPr eaLnBrk="1" hangingPunct="1"/>
            <a:r>
              <a:rPr lang="en-US" altLang="en-US" sz="3200" b="1" i="1" dirty="0"/>
              <a:t>All  eukaryotic cells have mitochondria.</a:t>
            </a:r>
            <a:endParaRPr lang="en-US" altLang="en-US" sz="3200" i="1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91FF150-80F0-4D43-A399-62C2F5B2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 b="1">
                <a:solidFill>
                  <a:schemeClr val="hlink"/>
                </a:solidFill>
              </a:rPr>
              <a:t>Your Turn</a:t>
            </a:r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6390223-0E3E-4A39-BEBC-B670D9F6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4530725"/>
          </a:xfrm>
        </p:spPr>
        <p:txBody>
          <a:bodyPr/>
          <a:lstStyle/>
          <a:p>
            <a:pPr marL="533400" indent="-533400" eaLnBrk="1" hangingPunct="1"/>
            <a:r>
              <a:rPr lang="en-US" altLang="en-US"/>
              <a:t>What is the purpose of respiration?</a:t>
            </a:r>
          </a:p>
          <a:p>
            <a:pPr marL="533400" indent="-533400" eaLnBrk="1" hangingPunct="1"/>
            <a:endParaRPr lang="en-US" altLang="en-US"/>
          </a:p>
          <a:p>
            <a:pPr marL="533400" indent="-533400" eaLnBrk="1" hangingPunct="1"/>
            <a:endParaRPr lang="en-US" altLang="en-US"/>
          </a:p>
          <a:p>
            <a:pPr marL="533400" indent="-533400"/>
            <a:r>
              <a:rPr lang="en-US" altLang="en-US"/>
              <a:t>What types of organisms perform cellular respiration?</a:t>
            </a:r>
          </a:p>
          <a:p>
            <a:pPr marL="533400" indent="-533400"/>
            <a:endParaRPr lang="en-US" altLang="en-US"/>
          </a:p>
          <a:p>
            <a:pPr marL="533400" indent="-533400">
              <a:buFont typeface="Wingdings" panose="05000000000000000000" pitchFamily="2" charset="2"/>
              <a:buNone/>
            </a:pPr>
            <a:endParaRPr lang="en-US" altLang="en-US"/>
          </a:p>
          <a:p>
            <a:pPr marL="533400" indent="-533400"/>
            <a:r>
              <a:rPr lang="en-US" altLang="en-US"/>
              <a:t>In which cell organelle is cellular respiration performed?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533400" indent="-533400" eaLnBrk="1" hangingPunct="1"/>
            <a:endParaRPr lang="en-US" altLang="en-US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BB94812-8E35-402A-995D-F527A773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993300"/>
                </a:solidFill>
              </a:rPr>
              <a:t>Photosynthesis </a:t>
            </a:r>
            <a:r>
              <a:rPr lang="en-US" altLang="en-US">
                <a:solidFill>
                  <a:srgbClr val="993300"/>
                </a:solidFill>
                <a:latin typeface="Georgia" panose="02040502050405020303" pitchFamily="18" charset="0"/>
              </a:rPr>
              <a:t>&amp;</a:t>
            </a:r>
            <a:r>
              <a:rPr lang="en-US" altLang="en-US">
                <a:solidFill>
                  <a:srgbClr val="993300"/>
                </a:solidFill>
              </a:rPr>
              <a:t> Cell Resp</a:t>
            </a:r>
            <a:br>
              <a:rPr lang="en-US" altLang="en-US">
                <a:solidFill>
                  <a:srgbClr val="993300"/>
                </a:solidFill>
              </a:rPr>
            </a:br>
            <a:r>
              <a:rPr lang="en-US" altLang="en-US">
                <a:solidFill>
                  <a:srgbClr val="993300"/>
                </a:solidFill>
              </a:rPr>
              <a:t>as a Cycle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1A2F6B7-AE5F-4C24-9936-DEF35C6FA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/>
              <a:t>Photosynthesis and respiration are a </a:t>
            </a:r>
            <a:r>
              <a:rPr lang="en-US" altLang="en-US" u="sng"/>
              <a:t>cycle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Photosynthesis and respiration need each other in order to have the necessary materials to start their reaction.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C28CA73-2AA1-495D-BE0E-0818C3BA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993300"/>
                </a:solidFill>
              </a:rPr>
              <a:t>Photosynthesis </a:t>
            </a:r>
            <a:r>
              <a:rPr lang="en-US" altLang="en-US">
                <a:solidFill>
                  <a:srgbClr val="993300"/>
                </a:solidFill>
                <a:latin typeface="Georgia" panose="02040502050405020303" pitchFamily="18" charset="0"/>
              </a:rPr>
              <a:t>&amp;</a:t>
            </a:r>
            <a:r>
              <a:rPr lang="en-US" altLang="en-US">
                <a:solidFill>
                  <a:srgbClr val="993300"/>
                </a:solidFill>
              </a:rPr>
              <a:t> Cell Resp</a:t>
            </a:r>
            <a:br>
              <a:rPr lang="en-US" altLang="en-US">
                <a:solidFill>
                  <a:srgbClr val="993300"/>
                </a:solidFill>
              </a:rPr>
            </a:br>
            <a:r>
              <a:rPr lang="en-US" altLang="en-US">
                <a:solidFill>
                  <a:srgbClr val="993300"/>
                </a:solidFill>
              </a:rPr>
              <a:t>as a Cycle</a:t>
            </a:r>
            <a:endParaRPr lang="en-US" altLang="en-US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E7A44D5-41FA-48FD-A8A4-D39D0EDE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 u="sng"/>
              <a:t>products</a:t>
            </a:r>
            <a:r>
              <a:rPr lang="en-US" altLang="en-US"/>
              <a:t> of photosynthesis, glucose and oxygen, are the </a:t>
            </a:r>
            <a:r>
              <a:rPr lang="en-US" altLang="en-US" u="sng"/>
              <a:t>reactants</a:t>
            </a:r>
            <a:r>
              <a:rPr lang="en-US" altLang="en-US"/>
              <a:t> of cell respiration. That means, plants make the </a:t>
            </a:r>
            <a:r>
              <a:rPr lang="en-US" altLang="en-US" u="sng"/>
              <a:t>glucose</a:t>
            </a:r>
            <a:r>
              <a:rPr lang="en-US" altLang="en-US"/>
              <a:t> and </a:t>
            </a:r>
            <a:r>
              <a:rPr lang="en-US" altLang="en-US" u="sng"/>
              <a:t>oxygen</a:t>
            </a:r>
            <a:r>
              <a:rPr lang="en-US" altLang="en-US"/>
              <a:t> necessary for animals and plants.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Animals  and plants then take the </a:t>
            </a:r>
            <a:r>
              <a:rPr lang="en-US" altLang="en-US" u="sng"/>
              <a:t>glucose</a:t>
            </a:r>
            <a:r>
              <a:rPr lang="en-US" altLang="en-US"/>
              <a:t> and </a:t>
            </a:r>
            <a:r>
              <a:rPr lang="en-US" altLang="en-US" u="sng"/>
              <a:t>oxygen</a:t>
            </a:r>
            <a:r>
              <a:rPr lang="en-US" altLang="en-US"/>
              <a:t> and go through cell respiration. Here the </a:t>
            </a:r>
            <a:r>
              <a:rPr lang="en-US" altLang="en-US" u="sng"/>
              <a:t>carbon</a:t>
            </a:r>
            <a:r>
              <a:rPr lang="en-US" altLang="en-US"/>
              <a:t> </a:t>
            </a:r>
            <a:r>
              <a:rPr lang="en-US" altLang="en-US" u="sng"/>
              <a:t>dioxide</a:t>
            </a:r>
            <a:r>
              <a:rPr lang="en-US" altLang="en-US"/>
              <a:t> and </a:t>
            </a:r>
            <a:r>
              <a:rPr lang="en-US" altLang="en-US" u="sng"/>
              <a:t>water</a:t>
            </a:r>
            <a:r>
              <a:rPr lang="en-US" altLang="en-US"/>
              <a:t> that is necessary for photosynthesis is produced.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A93D2DC-4CB1-4424-A5E4-C12EA389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rgbClr val="993300"/>
                </a:solidFill>
              </a:rPr>
              <a:t>Photosynthesis </a:t>
            </a:r>
            <a:r>
              <a:rPr lang="en-US" altLang="en-US">
                <a:solidFill>
                  <a:srgbClr val="993300"/>
                </a:solidFill>
                <a:latin typeface="Georgia" panose="02040502050405020303" pitchFamily="18" charset="0"/>
              </a:rPr>
              <a:t>&amp;</a:t>
            </a:r>
            <a:r>
              <a:rPr lang="en-US" altLang="en-US">
                <a:solidFill>
                  <a:srgbClr val="993300"/>
                </a:solidFill>
              </a:rPr>
              <a:t> Cell Respiration</a:t>
            </a:r>
            <a:br>
              <a:rPr lang="en-US" altLang="en-US">
                <a:solidFill>
                  <a:srgbClr val="993300"/>
                </a:solidFill>
              </a:rPr>
            </a:br>
            <a:r>
              <a:rPr lang="en-US" altLang="en-US">
                <a:solidFill>
                  <a:srgbClr val="993300"/>
                </a:solidFill>
              </a:rPr>
              <a:t>as a Cycle</a:t>
            </a:r>
            <a:endParaRPr lang="en-US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3A77C456-75C3-4F09-83B6-D2A9A338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530725"/>
          </a:xfrm>
        </p:spPr>
        <p:txBody>
          <a:bodyPr/>
          <a:lstStyle/>
          <a:p>
            <a:pPr eaLnBrk="1" hangingPunct="1"/>
            <a:endParaRPr lang="en-US" altLang="en-US" sz="300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30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000"/>
              <a:t>CO</a:t>
            </a:r>
            <a:r>
              <a:rPr lang="en-US" altLang="en-US" sz="3000" baseline="-25000"/>
              <a:t>2</a:t>
            </a:r>
            <a:r>
              <a:rPr lang="en-US" altLang="en-US" sz="3000"/>
              <a:t> + H</a:t>
            </a:r>
            <a:r>
              <a:rPr lang="en-US" altLang="en-US" sz="3000" baseline="-25000"/>
              <a:t>2</a:t>
            </a:r>
            <a:r>
              <a:rPr lang="en-US" altLang="en-US" sz="3000"/>
              <a:t>O + Energy                 C</a:t>
            </a:r>
            <a:r>
              <a:rPr lang="en-US" altLang="en-US" sz="3000" baseline="-25000"/>
              <a:t>6</a:t>
            </a:r>
            <a:r>
              <a:rPr lang="en-US" altLang="en-US" sz="3000"/>
              <a:t>H</a:t>
            </a:r>
            <a:r>
              <a:rPr lang="en-US" altLang="en-US" sz="3000" baseline="-25000"/>
              <a:t>12</a:t>
            </a:r>
            <a:r>
              <a:rPr lang="en-US" altLang="en-US" sz="3000"/>
              <a:t>O</a:t>
            </a:r>
            <a:r>
              <a:rPr lang="en-US" altLang="en-US" sz="3000" baseline="-25000"/>
              <a:t>6</a:t>
            </a:r>
            <a:r>
              <a:rPr lang="en-US" altLang="en-US" sz="3000"/>
              <a:t>  +  O</a:t>
            </a:r>
            <a:r>
              <a:rPr lang="en-US" altLang="en-US" sz="3000" baseline="-25000"/>
              <a:t>2</a:t>
            </a:r>
          </a:p>
          <a:p>
            <a:pPr algn="ctr" eaLnBrk="1" hangingPunct="1"/>
            <a:endParaRPr lang="en-US" altLang="en-US" sz="3000"/>
          </a:p>
          <a:p>
            <a:pPr algn="ctr" eaLnBrk="1" hangingPunct="1"/>
            <a:endParaRPr lang="en-US" altLang="en-US" sz="30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000"/>
              <a:t>C</a:t>
            </a:r>
            <a:r>
              <a:rPr lang="en-US" altLang="en-US" sz="3000" baseline="-25000"/>
              <a:t>6</a:t>
            </a:r>
            <a:r>
              <a:rPr lang="en-US" altLang="en-US" sz="3000"/>
              <a:t>H</a:t>
            </a:r>
            <a:r>
              <a:rPr lang="en-US" altLang="en-US" sz="3000" baseline="-25000"/>
              <a:t>12</a:t>
            </a:r>
            <a:r>
              <a:rPr lang="en-US" altLang="en-US" sz="3000"/>
              <a:t>O</a:t>
            </a:r>
            <a:r>
              <a:rPr lang="en-US" altLang="en-US" sz="3000" baseline="-25000"/>
              <a:t>6</a:t>
            </a:r>
            <a:r>
              <a:rPr lang="en-US" altLang="en-US" sz="3000"/>
              <a:t>  + O</a:t>
            </a:r>
            <a:r>
              <a:rPr lang="en-US" altLang="en-US" sz="3000" baseline="-25000"/>
              <a:t>2</a:t>
            </a:r>
            <a:r>
              <a:rPr lang="en-US" altLang="en-US" sz="3000"/>
              <a:t> 		CO</a:t>
            </a:r>
            <a:r>
              <a:rPr lang="en-US" altLang="en-US" sz="3000" baseline="-25000"/>
              <a:t>2</a:t>
            </a:r>
            <a:r>
              <a:rPr lang="en-US" altLang="en-US" sz="3000"/>
              <a:t> + H</a:t>
            </a:r>
            <a:r>
              <a:rPr lang="en-US" altLang="en-US" sz="3000" baseline="-25000"/>
              <a:t>2</a:t>
            </a:r>
            <a:r>
              <a:rPr lang="en-US" altLang="en-US" sz="3000"/>
              <a:t>O + Energy 							</a:t>
            </a:r>
            <a:r>
              <a:rPr lang="en-US" altLang="en-US" sz="1800"/>
              <a:t>(ATP)</a:t>
            </a:r>
          </a:p>
          <a:p>
            <a:pPr eaLnBrk="1" hangingPunct="1"/>
            <a:endParaRPr lang="en-US" altLang="en-US" sz="1600"/>
          </a:p>
          <a:p>
            <a:pPr eaLnBrk="1" hangingPunct="1"/>
            <a:endParaRPr lang="en-US" altLang="en-US"/>
          </a:p>
        </p:txBody>
      </p:sp>
      <p:sp>
        <p:nvSpPr>
          <p:cNvPr id="23556" name="AutoShape 5">
            <a:extLst>
              <a:ext uri="{FF2B5EF4-FFF2-40B4-BE49-F238E27FC236}">
                <a16:creationId xmlns:a16="http://schemas.microsoft.com/office/drawing/2014/main" id="{84F15A30-5A5C-4DC1-9B55-21C5ACF4D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0"/>
            <a:ext cx="990600" cy="381000"/>
          </a:xfrm>
          <a:prstGeom prst="rightArrow">
            <a:avLst>
              <a:gd name="adj1" fmla="val 50000"/>
              <a:gd name="adj2" fmla="val 9069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11">
            <a:extLst>
              <a:ext uri="{FF2B5EF4-FFF2-40B4-BE49-F238E27FC236}">
                <a16:creationId xmlns:a16="http://schemas.microsoft.com/office/drawing/2014/main" id="{6BB728FB-E6A9-4759-A71A-2D85A3DD7E43}"/>
              </a:ext>
            </a:extLst>
          </p:cNvPr>
          <p:cNvSpPr>
            <a:spLocks/>
          </p:cNvSpPr>
          <p:nvPr/>
        </p:nvSpPr>
        <p:spPr bwMode="auto">
          <a:xfrm rot="-5400000">
            <a:off x="4610100" y="-419100"/>
            <a:ext cx="457200" cy="6019800"/>
          </a:xfrm>
          <a:prstGeom prst="rightBrace">
            <a:avLst>
              <a:gd name="adj1" fmla="val 33343"/>
              <a:gd name="adj2" fmla="val 50000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11">
            <a:extLst>
              <a:ext uri="{FF2B5EF4-FFF2-40B4-BE49-F238E27FC236}">
                <a16:creationId xmlns:a16="http://schemas.microsoft.com/office/drawing/2014/main" id="{AF3A026E-2765-40F0-9AFC-32D26846DA8C}"/>
              </a:ext>
            </a:extLst>
          </p:cNvPr>
          <p:cNvSpPr>
            <a:spLocks/>
          </p:cNvSpPr>
          <p:nvPr/>
        </p:nvSpPr>
        <p:spPr bwMode="auto">
          <a:xfrm rot="5400000">
            <a:off x="4686300" y="2705100"/>
            <a:ext cx="457200" cy="6019800"/>
          </a:xfrm>
          <a:prstGeom prst="rightBrace">
            <a:avLst>
              <a:gd name="adj1" fmla="val 33343"/>
              <a:gd name="adj2" fmla="val 50000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856F7132-B6AB-4723-9F0F-C70FC007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828800"/>
            <a:ext cx="2133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/>
            <a:r>
              <a:rPr lang="en-US" altLang="en-US" sz="2200"/>
              <a:t>Photosynthesis</a:t>
            </a:r>
          </a:p>
        </p:txBody>
      </p:sp>
      <p:sp>
        <p:nvSpPr>
          <p:cNvPr id="23560" name="TextBox 8">
            <a:extLst>
              <a:ext uri="{FF2B5EF4-FFF2-40B4-BE49-F238E27FC236}">
                <a16:creationId xmlns:a16="http://schemas.microsoft.com/office/drawing/2014/main" id="{1BE9C13E-E6A5-47BD-9875-C6310F38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19800"/>
            <a:ext cx="2133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/>
            <a:r>
              <a:rPr lang="en-US" altLang="en-US" sz="2200"/>
              <a:t>Cell Respiration</a:t>
            </a:r>
          </a:p>
        </p:txBody>
      </p:sp>
      <p:sp>
        <p:nvSpPr>
          <p:cNvPr id="23561" name="TextBox 9">
            <a:extLst>
              <a:ext uri="{FF2B5EF4-FFF2-40B4-BE49-F238E27FC236}">
                <a16:creationId xmlns:a16="http://schemas.microsoft.com/office/drawing/2014/main" id="{C780F7BC-FE3F-4494-98E7-025740197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6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/>
            <a:r>
              <a:rPr lang="en-US" altLang="en-US"/>
              <a:t>(the sun)</a:t>
            </a:r>
          </a:p>
        </p:txBody>
      </p:sp>
      <p:sp>
        <p:nvSpPr>
          <p:cNvPr id="23562" name="AutoShape 5">
            <a:extLst>
              <a:ext uri="{FF2B5EF4-FFF2-40B4-BE49-F238E27FC236}">
                <a16:creationId xmlns:a16="http://schemas.microsoft.com/office/drawing/2014/main" id="{14EB3AC8-4219-4625-B625-7F7E33D8B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1066800" cy="381000"/>
          </a:xfrm>
          <a:prstGeom prst="rightArrow">
            <a:avLst>
              <a:gd name="adj1" fmla="val 50000"/>
              <a:gd name="adj2" fmla="val 97676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AutoShape 12">
            <a:extLst>
              <a:ext uri="{FF2B5EF4-FFF2-40B4-BE49-F238E27FC236}">
                <a16:creationId xmlns:a16="http://schemas.microsoft.com/office/drawing/2014/main" id="{D4A6D990-8B14-4D24-A1E6-0AC088F66455}"/>
              </a:ext>
            </a:extLst>
          </p:cNvPr>
          <p:cNvSpPr>
            <a:spLocks noChangeArrowheads="1"/>
          </p:cNvSpPr>
          <p:nvPr/>
        </p:nvSpPr>
        <p:spPr bwMode="auto">
          <a:xfrm rot="4373074">
            <a:off x="4771231" y="2020094"/>
            <a:ext cx="382588" cy="3810000"/>
          </a:xfrm>
          <a:prstGeom prst="upDownArrow">
            <a:avLst>
              <a:gd name="adj1" fmla="val 50000"/>
              <a:gd name="adj2" fmla="val 199170"/>
            </a:avLst>
          </a:prstGeom>
          <a:solidFill>
            <a:srgbClr val="00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AutoShape 13">
            <a:extLst>
              <a:ext uri="{FF2B5EF4-FFF2-40B4-BE49-F238E27FC236}">
                <a16:creationId xmlns:a16="http://schemas.microsoft.com/office/drawing/2014/main" id="{6A75C0B9-0EF7-4154-8FFE-03D70A04B095}"/>
              </a:ext>
            </a:extLst>
          </p:cNvPr>
          <p:cNvSpPr>
            <a:spLocks noChangeArrowheads="1"/>
          </p:cNvSpPr>
          <p:nvPr/>
        </p:nvSpPr>
        <p:spPr bwMode="auto">
          <a:xfrm rot="-4311682">
            <a:off x="3962400" y="2057400"/>
            <a:ext cx="381000" cy="3733800"/>
          </a:xfrm>
          <a:prstGeom prst="upDownArrow">
            <a:avLst>
              <a:gd name="adj1" fmla="val 50000"/>
              <a:gd name="adj2" fmla="val 196000"/>
            </a:avLst>
          </a:prstGeom>
          <a:solidFill>
            <a:srgbClr val="00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/>
      <p:bldP spid="23560" grpId="0"/>
      <p:bldP spid="23561" grpId="0"/>
      <p:bldP spid="235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MPj04389070000[1]">
            <a:extLst>
              <a:ext uri="{FF2B5EF4-FFF2-40B4-BE49-F238E27FC236}">
                <a16:creationId xmlns:a16="http://schemas.microsoft.com/office/drawing/2014/main" id="{A0D9028C-624B-4D7F-9431-98A805A0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448871FE-69D1-4792-B3F6-05AF8045B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Photosynthesis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AEFED9C-D7AF-4533-9BAA-BBA53E87D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FFFF"/>
                </a:solidFill>
              </a:rPr>
              <a:t>Photosynthesis</a:t>
            </a:r>
            <a:r>
              <a:rPr lang="en-US" altLang="en-US" b="1">
                <a:solidFill>
                  <a:srgbClr val="FFFFFF"/>
                </a:solidFill>
              </a:rPr>
              <a:t> is the process where plants make their own food. </a:t>
            </a:r>
          </a:p>
          <a:p>
            <a:pPr eaLnBrk="1" hangingPunct="1"/>
            <a:endParaRPr lang="en-US" altLang="en-US" b="1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During photosynthesis plants take energy from the </a:t>
            </a:r>
            <a:r>
              <a:rPr lang="en-US" altLang="en-US" b="1" u="sng">
                <a:solidFill>
                  <a:srgbClr val="FFFFFF"/>
                </a:solidFill>
              </a:rPr>
              <a:t>sun</a:t>
            </a:r>
            <a:r>
              <a:rPr lang="en-US" altLang="en-US" b="1">
                <a:solidFill>
                  <a:srgbClr val="FFFFFF"/>
                </a:solidFill>
              </a:rPr>
              <a:t>, </a:t>
            </a:r>
            <a:r>
              <a:rPr lang="en-US" altLang="en-US" b="1" u="sng">
                <a:solidFill>
                  <a:srgbClr val="FFFFFF"/>
                </a:solidFill>
              </a:rPr>
              <a:t>carbon</a:t>
            </a:r>
            <a:r>
              <a:rPr lang="en-US" altLang="en-US" b="1">
                <a:solidFill>
                  <a:srgbClr val="FFFFFF"/>
                </a:solidFill>
              </a:rPr>
              <a:t> </a:t>
            </a:r>
            <a:r>
              <a:rPr lang="en-US" altLang="en-US" b="1" u="sng">
                <a:solidFill>
                  <a:srgbClr val="FFFFFF"/>
                </a:solidFill>
              </a:rPr>
              <a:t>dioxide</a:t>
            </a:r>
            <a:r>
              <a:rPr lang="en-US" altLang="en-US" b="1">
                <a:solidFill>
                  <a:srgbClr val="FFFFFF"/>
                </a:solidFill>
              </a:rPr>
              <a:t> from the air and </a:t>
            </a:r>
            <a:r>
              <a:rPr lang="en-US" altLang="en-US" b="1" u="sng">
                <a:solidFill>
                  <a:srgbClr val="FFFFFF"/>
                </a:solidFill>
              </a:rPr>
              <a:t>water</a:t>
            </a:r>
            <a:r>
              <a:rPr lang="en-US" altLang="en-US" b="1">
                <a:solidFill>
                  <a:srgbClr val="FFFFFF"/>
                </a:solidFill>
              </a:rPr>
              <a:t> to make glucose (sugar) and oxygen. </a:t>
            </a:r>
          </a:p>
          <a:p>
            <a:pPr eaLnBrk="1" hangingPunct="1"/>
            <a:endParaRPr lang="en-US" altLang="en-US" b="1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The glucose that is made is what the plants use for </a:t>
            </a:r>
            <a:r>
              <a:rPr lang="en-US" altLang="en-US" b="1" u="sng">
                <a:solidFill>
                  <a:srgbClr val="FFFFFF"/>
                </a:solidFill>
              </a:rPr>
              <a:t>food</a:t>
            </a:r>
            <a:r>
              <a:rPr lang="en-US" altLang="en-US" b="1">
                <a:solidFill>
                  <a:srgbClr val="FFFFFF"/>
                </a:solidFill>
              </a:rPr>
              <a:t>.</a:t>
            </a:r>
            <a:r>
              <a:rPr lang="en-US" altLang="en-US">
                <a:solidFill>
                  <a:srgbClr val="FFFFFF"/>
                </a:solidFill>
              </a:rPr>
              <a:t> </a:t>
            </a:r>
          </a:p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56879BB-4B80-4428-9ADF-86783788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>
                <a:solidFill>
                  <a:srgbClr val="993300"/>
                </a:solidFill>
              </a:rPr>
              <a:t>Your Turn!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5FF1834-1ACA-46EF-966D-8F03DA258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Explain how photosynthesis and cell respiration are a cycle.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The glucose and oxygen made in Photosynthesis are the reactants in Cellular Respiration.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The water and carbon dioxide made during Cellular Respiration are the reactants in photosynthesis.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463E978-FD51-4933-B7CE-F448F1907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Equation for Photosynthesis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3BD3AD1-B1F0-4761-8E7C-5DD95B9AE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The equation for photosynthesis is: </a:t>
            </a:r>
          </a:p>
          <a:p>
            <a:pPr eaLnBrk="1" hangingPunct="1"/>
            <a:endParaRPr lang="en-US" altLang="en-US" sz="1900" dirty="0"/>
          </a:p>
          <a:p>
            <a:pPr eaLnBrk="1" hangingPunct="1"/>
            <a:endParaRPr lang="en-US" altLang="en-US" sz="1800" dirty="0"/>
          </a:p>
          <a:p>
            <a:pPr eaLnBrk="1" hangingPunct="1">
              <a:buNone/>
            </a:pPr>
            <a:r>
              <a:rPr lang="en-US" altLang="en-US" sz="3600" dirty="0"/>
              <a:t>    6CO</a:t>
            </a:r>
            <a:r>
              <a:rPr lang="en-US" altLang="en-US" sz="2000" dirty="0"/>
              <a:t>2</a:t>
            </a:r>
            <a:r>
              <a:rPr lang="en-US" altLang="en-US" sz="3600" dirty="0"/>
              <a:t> + 6H</a:t>
            </a:r>
            <a:r>
              <a:rPr lang="en-US" altLang="en-US" sz="2000" dirty="0"/>
              <a:t>2</a:t>
            </a:r>
            <a:r>
              <a:rPr lang="en-US" altLang="en-US" sz="3600" dirty="0"/>
              <a:t>O                        C</a:t>
            </a:r>
            <a:r>
              <a:rPr lang="en-US" altLang="en-US" sz="2000" dirty="0"/>
              <a:t>6</a:t>
            </a:r>
            <a:r>
              <a:rPr lang="en-US" altLang="en-US" sz="3600" dirty="0"/>
              <a:t>H</a:t>
            </a:r>
            <a:r>
              <a:rPr lang="en-US" altLang="en-US" sz="2000" dirty="0"/>
              <a:t>12</a:t>
            </a:r>
            <a:r>
              <a:rPr lang="en-US" altLang="en-US" sz="3600" dirty="0"/>
              <a:t>O</a:t>
            </a:r>
            <a:r>
              <a:rPr lang="en-US" altLang="en-US" sz="2000" dirty="0"/>
              <a:t>6</a:t>
            </a:r>
            <a:r>
              <a:rPr lang="en-US" altLang="en-US" sz="3600" dirty="0"/>
              <a:t>  +  6O</a:t>
            </a:r>
            <a:r>
              <a:rPr lang="en-US" altLang="en-US" sz="2000" dirty="0"/>
              <a:t>2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2200" dirty="0"/>
              <a:t>Carbon dioxide, water &amp; sunlight are called </a:t>
            </a:r>
            <a:r>
              <a:rPr lang="en-US" altLang="en-US" sz="2200" u="sng" dirty="0"/>
              <a:t>reactants</a:t>
            </a:r>
            <a:r>
              <a:rPr lang="en-US" altLang="en-US" sz="2200" dirty="0"/>
              <a:t> because they are all necessary for photosynthesis to occur. </a:t>
            </a:r>
          </a:p>
          <a:p>
            <a:pPr eaLnBrk="1" hangingPunct="1"/>
            <a:r>
              <a:rPr lang="en-US" altLang="en-US" sz="2200" dirty="0"/>
              <a:t>Glucose (a sugar) and oxygen are both </a:t>
            </a:r>
            <a:r>
              <a:rPr lang="en-US" altLang="en-US" sz="2200" u="sng" dirty="0"/>
              <a:t>products</a:t>
            </a:r>
            <a:r>
              <a:rPr lang="en-US" altLang="en-US" sz="2200" dirty="0"/>
              <a:t> because they are produced from photosynthesis.</a:t>
            </a:r>
            <a:r>
              <a:rPr lang="en-US" altLang="en-US" sz="2000" dirty="0"/>
              <a:t> </a:t>
            </a:r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A1653B0F-0738-4F29-B85B-3BE1E9E6C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48000"/>
            <a:ext cx="1981200" cy="228600"/>
          </a:xfrm>
          <a:prstGeom prst="rightArrow">
            <a:avLst>
              <a:gd name="adj1" fmla="val 50000"/>
              <a:gd name="adj2" fmla="val 2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B28F82E0-EFC8-462B-B46F-A7EE555E6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541" y="2387373"/>
            <a:ext cx="259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/>
              <a:t> sunlight </a:t>
            </a:r>
            <a:endParaRPr lang="en-US" altLang="en-US" sz="4000"/>
          </a:p>
        </p:txBody>
      </p:sp>
      <p:sp>
        <p:nvSpPr>
          <p:cNvPr id="7174" name="Text Box 7">
            <a:extLst>
              <a:ext uri="{FF2B5EF4-FFF2-40B4-BE49-F238E27FC236}">
                <a16:creationId xmlns:a16="http://schemas.microsoft.com/office/drawing/2014/main" id="{B795CAB1-4F46-456D-A3B9-0C2CB5E87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3352800"/>
            <a:ext cx="990600" cy="78898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carbon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dioxide </a:t>
            </a:r>
          </a:p>
        </p:txBody>
      </p:sp>
      <p:sp>
        <p:nvSpPr>
          <p:cNvPr id="7175" name="Text Box 8">
            <a:extLst>
              <a:ext uri="{FF2B5EF4-FFF2-40B4-BE49-F238E27FC236}">
                <a16:creationId xmlns:a16="http://schemas.microsoft.com/office/drawing/2014/main" id="{EF8970E7-1606-42FC-B2DE-39B78293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2800"/>
            <a:ext cx="990600" cy="37623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water</a:t>
            </a: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761250C1-274A-4C8F-A61C-EFE9A851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1447800" cy="37623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glucose </a:t>
            </a:r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id="{04816CDA-49E8-46AF-AF1A-0D971AFD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352800"/>
            <a:ext cx="1066800" cy="37623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oxygen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/>
      <p:bldP spid="7174" grpId="0" animBg="1"/>
      <p:bldP spid="7175" grpId="0" animBg="1"/>
      <p:bldP spid="7176" grpId="0" animBg="1"/>
      <p:bldP spid="7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7F3CA7-97BD-4EFF-B64A-C4CE9104F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 b="1" i="1">
                <a:solidFill>
                  <a:schemeClr val="hlink"/>
                </a:solidFill>
              </a:rPr>
              <a:t>Remember This!!!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111CF44-04C0-44E0-8737-2762A108D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Carbon dioxide (CO</a:t>
            </a:r>
            <a:r>
              <a:rPr lang="en-US" altLang="en-US" sz="2000" dirty="0"/>
              <a:t>2</a:t>
            </a:r>
            <a:r>
              <a:rPr lang="en-US" altLang="en-US" dirty="0"/>
              <a:t>), water (H</a:t>
            </a:r>
            <a:r>
              <a:rPr lang="en-US" altLang="en-US" sz="2000" dirty="0"/>
              <a:t>2</a:t>
            </a:r>
            <a:r>
              <a:rPr lang="en-US" altLang="en-US" dirty="0"/>
              <a:t>O) </a:t>
            </a:r>
            <a:r>
              <a:rPr lang="en-US" altLang="en-US" dirty="0">
                <a:latin typeface="Georgia" panose="02040502050405020303" pitchFamily="18" charset="0"/>
              </a:rPr>
              <a:t>&amp;</a:t>
            </a:r>
            <a:r>
              <a:rPr lang="en-US" altLang="en-US" dirty="0"/>
              <a:t> sunlight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are </a:t>
            </a:r>
            <a:r>
              <a:rPr lang="en-US" altLang="en-US" b="1" u="sng" dirty="0"/>
              <a:t>reactants</a:t>
            </a:r>
            <a:r>
              <a:rPr lang="en-US" altLang="en-US" dirty="0"/>
              <a:t> for photosynthesis (they are required).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Glucose (C</a:t>
            </a:r>
            <a:r>
              <a:rPr lang="en-US" altLang="en-US" sz="2000" dirty="0"/>
              <a:t>6</a:t>
            </a:r>
            <a:r>
              <a:rPr lang="en-US" altLang="en-US" dirty="0"/>
              <a:t>H</a:t>
            </a:r>
            <a:r>
              <a:rPr lang="en-US" altLang="en-US" sz="2000" dirty="0"/>
              <a:t>12</a:t>
            </a:r>
            <a:r>
              <a:rPr lang="en-US" altLang="en-US" dirty="0"/>
              <a:t>O</a:t>
            </a:r>
            <a:r>
              <a:rPr lang="en-US" altLang="en-US" sz="2000" dirty="0"/>
              <a:t>2</a:t>
            </a:r>
            <a:r>
              <a:rPr lang="en-US" altLang="en-US" dirty="0"/>
              <a:t>) </a:t>
            </a:r>
            <a:r>
              <a:rPr lang="en-US" altLang="en-US" dirty="0">
                <a:latin typeface="Georgia" panose="02040502050405020303" pitchFamily="18" charset="0"/>
              </a:rPr>
              <a:t>&amp;</a:t>
            </a:r>
            <a:r>
              <a:rPr lang="en-US" altLang="en-US" dirty="0"/>
              <a:t> oxygen (O</a:t>
            </a:r>
            <a:r>
              <a:rPr lang="en-US" altLang="en-US" sz="2000" dirty="0"/>
              <a:t>2</a:t>
            </a:r>
            <a:r>
              <a:rPr lang="en-US" altLang="en-US" dirty="0"/>
              <a:t>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are </a:t>
            </a:r>
            <a:r>
              <a:rPr lang="en-US" altLang="en-US" b="1" u="sng" dirty="0"/>
              <a:t>products</a:t>
            </a:r>
            <a:r>
              <a:rPr lang="en-US" altLang="en-US" dirty="0"/>
              <a:t> for photosynthesis (they are made).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MCj04124640000[1]">
            <a:extLst>
              <a:ext uri="{FF2B5EF4-FFF2-40B4-BE49-F238E27FC236}">
                <a16:creationId xmlns:a16="http://schemas.microsoft.com/office/drawing/2014/main" id="{A9630480-2E9A-4B60-B05B-5A24F86D7B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762000"/>
            <a:ext cx="3505200" cy="2162175"/>
          </a:xfrm>
          <a:noFill/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A942AC51-344F-4A6E-8FC6-675DD581C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hlink"/>
                </a:solidFill>
              </a:rPr>
              <a:t>The Importance of Sunlight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F42D034-C794-4A88-8F03-6C81A58388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971800"/>
            <a:ext cx="7772400" cy="3387725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Because sunlight is required for photosynthesis, </a:t>
            </a:r>
            <a:r>
              <a:rPr lang="en-US" altLang="en-US" sz="2700" u="sng" dirty="0"/>
              <a:t>sunlight</a:t>
            </a:r>
            <a:r>
              <a:rPr lang="en-US" altLang="en-US" sz="2700" dirty="0"/>
              <a:t> is the ultimate source of all energy. </a:t>
            </a:r>
          </a:p>
          <a:p>
            <a:pPr eaLnBrk="1" hangingPunct="1"/>
            <a:endParaRPr lang="en-US" altLang="en-US" sz="2700" dirty="0"/>
          </a:p>
          <a:p>
            <a:pPr eaLnBrk="1" hangingPunct="1"/>
            <a:r>
              <a:rPr lang="en-US" altLang="en-US" sz="2700" dirty="0"/>
              <a:t>Without </a:t>
            </a:r>
            <a:r>
              <a:rPr lang="en-US" altLang="en-US" sz="2700" u="sng" dirty="0"/>
              <a:t>plants</a:t>
            </a:r>
            <a:r>
              <a:rPr lang="en-US" altLang="en-US" sz="2700" dirty="0"/>
              <a:t>, animals would not have food to consume for energy. </a:t>
            </a:r>
          </a:p>
          <a:p>
            <a:pPr eaLnBrk="1" hangingPunct="1"/>
            <a:endParaRPr lang="en-US" altLang="en-US" sz="2700" dirty="0"/>
          </a:p>
          <a:p>
            <a:pPr eaLnBrk="1" hangingPunct="1"/>
            <a:r>
              <a:rPr lang="en-US" altLang="en-US" sz="2700" dirty="0"/>
              <a:t>Therefore, </a:t>
            </a:r>
            <a:r>
              <a:rPr lang="en-US" altLang="en-US" sz="2700" u="sng" dirty="0"/>
              <a:t>sunlight</a:t>
            </a:r>
            <a:r>
              <a:rPr lang="en-US" altLang="en-US" sz="2700" dirty="0"/>
              <a:t> is vital for life on earth!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FD57D43-ED22-4244-8FF1-987DF0404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800">
                <a:solidFill>
                  <a:schemeClr val="hlink"/>
                </a:solidFill>
              </a:rPr>
              <a:t>Where Does Photosynthesis Occur?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FA5A8D-DF81-43E5-9337-51997A727D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77724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Most </a:t>
            </a:r>
            <a:r>
              <a:rPr lang="en-US" altLang="en-US" sz="2400" u="sng"/>
              <a:t>plants</a:t>
            </a:r>
            <a:r>
              <a:rPr lang="en-US" altLang="en-US" sz="2400"/>
              <a:t>, </a:t>
            </a:r>
            <a:r>
              <a:rPr lang="en-US" altLang="en-US" sz="2400" u="sng"/>
              <a:t>algae</a:t>
            </a:r>
            <a:r>
              <a:rPr lang="en-US" altLang="en-US" sz="2400"/>
              <a:t> and some </a:t>
            </a:r>
            <a:r>
              <a:rPr lang="en-US" altLang="en-US" sz="2400" u="sng"/>
              <a:t>bacteria</a:t>
            </a:r>
            <a:r>
              <a:rPr lang="en-US" altLang="en-US" sz="2400"/>
              <a:t> go through photosynthesis.</a:t>
            </a:r>
          </a:p>
          <a:p>
            <a:pPr eaLnBrk="1" hangingPunct="1"/>
            <a:r>
              <a:rPr lang="en-US" altLang="en-US" sz="2400"/>
              <a:t>Photosynthesis takes place in the </a:t>
            </a:r>
            <a:r>
              <a:rPr lang="en-US" altLang="en-US" sz="2400" u="sng"/>
              <a:t>chloroplast</a:t>
            </a:r>
            <a:r>
              <a:rPr lang="en-US" altLang="en-US" sz="2400"/>
              <a:t> that is found within a plant and some bacteria cells. </a:t>
            </a:r>
          </a:p>
        </p:txBody>
      </p:sp>
      <p:pic>
        <p:nvPicPr>
          <p:cNvPr id="10244" name="Picture 5" descr="plantcell1">
            <a:extLst>
              <a:ext uri="{FF2B5EF4-FFF2-40B4-BE49-F238E27FC236}">
                <a16:creationId xmlns:a16="http://schemas.microsoft.com/office/drawing/2014/main" id="{E1F71AD9-44F1-4B8E-800F-54535FA368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505200"/>
            <a:ext cx="3810000" cy="3117850"/>
          </a:xfrm>
          <a:noFill/>
        </p:spPr>
      </p:pic>
      <p:sp>
        <p:nvSpPr>
          <p:cNvPr id="10245" name="AutoShape 7">
            <a:extLst>
              <a:ext uri="{FF2B5EF4-FFF2-40B4-BE49-F238E27FC236}">
                <a16:creationId xmlns:a16="http://schemas.microsoft.com/office/drawing/2014/main" id="{27FC4405-A06E-4778-A455-4A5A6911C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352800"/>
            <a:ext cx="381000" cy="11430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AutoShape 8">
            <a:extLst>
              <a:ext uri="{FF2B5EF4-FFF2-40B4-BE49-F238E27FC236}">
                <a16:creationId xmlns:a16="http://schemas.microsoft.com/office/drawing/2014/main" id="{19548B0C-9B03-46F0-83CE-FFD537461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3528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AutoShape 9">
            <a:extLst>
              <a:ext uri="{FF2B5EF4-FFF2-40B4-BE49-F238E27FC236}">
                <a16:creationId xmlns:a16="http://schemas.microsoft.com/office/drawing/2014/main" id="{6A4FEE6D-A879-4C7A-85E3-568716E3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352800"/>
            <a:ext cx="381000" cy="2057400"/>
          </a:xfrm>
          <a:prstGeom prst="downArrow">
            <a:avLst>
              <a:gd name="adj1" fmla="val 50000"/>
              <a:gd name="adj2" fmla="val 1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Text Box 10">
            <a:extLst>
              <a:ext uri="{FF2B5EF4-FFF2-40B4-BE49-F238E27FC236}">
                <a16:creationId xmlns:a16="http://schemas.microsoft.com/office/drawing/2014/main" id="{DDF696FD-BB98-4E1E-86D0-1CFDC51F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19400"/>
            <a:ext cx="1752600" cy="476250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chloroplast</a:t>
            </a:r>
          </a:p>
        </p:txBody>
      </p:sp>
      <p:sp>
        <p:nvSpPr>
          <p:cNvPr id="10249" name="AutoShape 11">
            <a:extLst>
              <a:ext uri="{FF2B5EF4-FFF2-40B4-BE49-F238E27FC236}">
                <a16:creationId xmlns:a16="http://schemas.microsoft.com/office/drawing/2014/main" id="{C694445F-0989-476E-96FD-511BDC1070FA}"/>
              </a:ext>
            </a:extLst>
          </p:cNvPr>
          <p:cNvSpPr>
            <a:spLocks/>
          </p:cNvSpPr>
          <p:nvPr/>
        </p:nvSpPr>
        <p:spPr bwMode="auto">
          <a:xfrm>
            <a:off x="6629400" y="3657600"/>
            <a:ext cx="685800" cy="2743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Text Box 12">
            <a:extLst>
              <a:ext uri="{FF2B5EF4-FFF2-40B4-BE49-F238E27FC236}">
                <a16:creationId xmlns:a16="http://schemas.microsoft.com/office/drawing/2014/main" id="{ED411EC0-3E23-4F90-8A36-4D2103871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00600"/>
            <a:ext cx="1447800" cy="476250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fornian FB" panose="0207040306080B03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plant cell</a:t>
            </a:r>
            <a:r>
              <a:rPr lang="en-US" altLang="en-US"/>
              <a:t> </a:t>
            </a:r>
            <a:endParaRPr lang="en-US" altLang="en-US" sz="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A6C01D-05A5-4DF8-9879-58DB2B70B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Photosynthesis Review</a:t>
            </a:r>
          </a:p>
        </p:txBody>
      </p:sp>
      <p:graphicFrame>
        <p:nvGraphicFramePr>
          <p:cNvPr id="11295" name="Group 31">
            <a:extLst>
              <a:ext uri="{FF2B5EF4-FFF2-40B4-BE49-F238E27FC236}">
                <a16:creationId xmlns:a16="http://schemas.microsoft.com/office/drawing/2014/main" id="{03A59469-D506-45C5-B9B8-A536651324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772400" cy="5175504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606856285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81068703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595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What is the purpose?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To make glucose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8135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Who does it?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Producers (plants and algae)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&amp;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 some 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213898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Where does it occur?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In the chloroplast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62639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What are the reactants?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Carbon dioxide (CO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), water (H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O)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&amp;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 sunlight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82112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What are the products?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Glucose (C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6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H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12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6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)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&amp;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 oxygen (O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2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164174"/>
                  </a:ext>
                </a:extLst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What is the chemical conversion?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buChar char="n"/>
                        <a:defRPr sz="2100"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alifornian FB" panose="0207040306080B0302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</a:rPr>
                        <a:t>Solar energy from the sun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  <a:sym typeface="Wingdings" panose="05000000000000000000" pitchFamily="2" charset="2"/>
                        </a:rPr>
                        <a:t> chemical energy 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anose="0207040306080B030204" pitchFamily="18" charset="0"/>
                          <a:sym typeface="Wingdings" panose="05000000000000000000" pitchFamily="2" charset="2"/>
                        </a:rPr>
                        <a:t>glucose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6301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826E8D1-AB48-4660-9965-1F2D30FE0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 b="1" i="1">
                <a:solidFill>
                  <a:schemeClr val="hlink"/>
                </a:solidFill>
              </a:rPr>
              <a:t>Remember This!!!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0725962-153D-442F-B232-34B0C6F40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</a:pPr>
            <a:r>
              <a:rPr lang="en-US" altLang="en-US" sz="3300" i="1"/>
              <a:t>Photosynthesis captures the energy of light and converts it into glucose.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300" i="1"/>
          </a:p>
          <a:p>
            <a:pPr eaLnBrk="1" hangingPunct="1">
              <a:lnSpc>
                <a:spcPct val="90000"/>
              </a:lnSpc>
            </a:pPr>
            <a:r>
              <a:rPr lang="en-US" altLang="en-US" sz="3300" i="1"/>
              <a:t>Glucose is a source of energy that is useable by the cell.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300" i="1"/>
          </a:p>
          <a:p>
            <a:pPr eaLnBrk="1" hangingPunct="1">
              <a:lnSpc>
                <a:spcPct val="90000"/>
              </a:lnSpc>
            </a:pPr>
            <a:r>
              <a:rPr lang="en-US" altLang="en-US" sz="3300" i="1"/>
              <a:t>Photosynthesis always takes place in the chloroplasts.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FDA56BB-1E2F-4F5A-AC63-F122C5E1E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Your Turn!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085321C-F126-4E46-AC95-985D5B8D8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pPr marL="533400" indent="-533400" eaLnBrk="1" hangingPunct="1"/>
            <a:r>
              <a:rPr lang="en-US" altLang="en-US"/>
              <a:t>What is the purpose of photosynthesis? </a:t>
            </a:r>
          </a:p>
          <a:p>
            <a:pPr marL="533400" indent="-533400" eaLnBrk="1" hangingPunct="1"/>
            <a:endParaRPr lang="en-US" altLang="en-US"/>
          </a:p>
          <a:p>
            <a:pPr marL="533400" indent="-533400" eaLnBrk="1" hangingPunct="1"/>
            <a:endParaRPr lang="en-US" altLang="en-US"/>
          </a:p>
          <a:p>
            <a:pPr marL="533400" indent="-533400"/>
            <a:r>
              <a:rPr lang="en-US" altLang="en-US"/>
              <a:t>What type of organisms perform photosynthesis? </a:t>
            </a:r>
          </a:p>
          <a:p>
            <a:pPr marL="533400" indent="-533400"/>
            <a:endParaRPr lang="en-US" altLang="en-US"/>
          </a:p>
          <a:p>
            <a:pPr marL="533400" indent="-533400">
              <a:buFont typeface="Wingdings" panose="05000000000000000000" pitchFamily="2" charset="2"/>
              <a:buNone/>
            </a:pPr>
            <a:endParaRPr lang="en-US" altLang="en-US"/>
          </a:p>
          <a:p>
            <a:pPr marL="533400" indent="-533400"/>
            <a:r>
              <a:rPr lang="en-US" altLang="en-US"/>
              <a:t>Where specifically does photosynthesis occur in a plant cell?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4">
      <a:dk1>
        <a:srgbClr val="455B41"/>
      </a:dk1>
      <a:lt1>
        <a:srgbClr val="FFFFCC"/>
      </a:lt1>
      <a:dk2>
        <a:srgbClr val="79A994"/>
      </a:dk2>
      <a:lt2>
        <a:srgbClr val="FFFFCC"/>
      </a:lt2>
      <a:accent1>
        <a:srgbClr val="517087"/>
      </a:accent1>
      <a:accent2>
        <a:srgbClr val="666699"/>
      </a:accent2>
      <a:accent3>
        <a:srgbClr val="BED1C8"/>
      </a:accent3>
      <a:accent4>
        <a:srgbClr val="DADAAE"/>
      </a:accent4>
      <a:accent5>
        <a:srgbClr val="B3BBC3"/>
      </a:accent5>
      <a:accent6>
        <a:srgbClr val="5C5C8A"/>
      </a:accent6>
      <a:hlink>
        <a:srgbClr val="993300"/>
      </a:hlink>
      <a:folHlink>
        <a:srgbClr val="A4AF6B"/>
      </a:folHlink>
    </a:clrScheme>
    <a:fontScheme name="Layers">
      <a:majorFont>
        <a:latin typeface="Californian FB"/>
        <a:ea typeface=""/>
        <a:cs typeface=""/>
      </a:majorFont>
      <a:minorFont>
        <a:latin typeface="Californian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A82ABF8D2B14B8560539CFAEC671C" ma:contentTypeVersion="0" ma:contentTypeDescription="Create a new document." ma:contentTypeScope="" ma:versionID="4eb3b6fded7f9c9590063a06e63882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d2d54ae4f93c922a224d6fe9582f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D9C788-C85E-4DDD-9E45-3CF8CC0755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BC1051-D9F8-4378-A26D-30968E1F9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817</TotalTime>
  <Words>780</Words>
  <Application>Microsoft Office PowerPoint</Application>
  <PresentationFormat>On-screen Show (4:3)</PresentationFormat>
  <Paragraphs>182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Californian FB</vt:lpstr>
      <vt:lpstr>Georgia</vt:lpstr>
      <vt:lpstr>Wingdings</vt:lpstr>
      <vt:lpstr>Layers</vt:lpstr>
      <vt:lpstr>Photosynthesis  &amp; Cell Respiration </vt:lpstr>
      <vt:lpstr>Photosynthesis</vt:lpstr>
      <vt:lpstr>Equation for Photosynthesis</vt:lpstr>
      <vt:lpstr>Remember This!!!</vt:lpstr>
      <vt:lpstr>The Importance of Sunlight</vt:lpstr>
      <vt:lpstr>Where Does Photosynthesis Occur?</vt:lpstr>
      <vt:lpstr>Photosynthesis Review</vt:lpstr>
      <vt:lpstr>Remember This!!!</vt:lpstr>
      <vt:lpstr>Your Turn!</vt:lpstr>
      <vt:lpstr>Cell Respiration</vt:lpstr>
      <vt:lpstr>Equation for Cell Respiration</vt:lpstr>
      <vt:lpstr>Remember This!!!</vt:lpstr>
      <vt:lpstr>Where Does Cell Respiration Occur?</vt:lpstr>
      <vt:lpstr>Cell Respiration Review</vt:lpstr>
      <vt:lpstr>Remember This!!!</vt:lpstr>
      <vt:lpstr>Your Turn</vt:lpstr>
      <vt:lpstr>Photosynthesis &amp; Cell Resp as a Cycle</vt:lpstr>
      <vt:lpstr>Photosynthesis &amp; Cell Resp as a Cycle</vt:lpstr>
      <vt:lpstr>Photosynthesis &amp; Cell Respiration as a Cycle</vt:lpstr>
      <vt:lpstr>Your Turn!</vt:lpstr>
    </vt:vector>
  </TitlesOfParts>
  <Company>Calvert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 &amp; Cell Respiration</dc:title>
  <dc:creator>HHS-Teacher</dc:creator>
  <cp:lastModifiedBy>Farrell, Wendy</cp:lastModifiedBy>
  <cp:revision>37</cp:revision>
  <dcterms:created xsi:type="dcterms:W3CDTF">2008-06-18T17:39:09Z</dcterms:created>
  <dcterms:modified xsi:type="dcterms:W3CDTF">2018-11-15T17:38:52Z</dcterms:modified>
</cp:coreProperties>
</file>